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3" r:id="rId2"/>
    <p:sldId id="287" r:id="rId3"/>
    <p:sldId id="260" r:id="rId4"/>
    <p:sldId id="261" r:id="rId5"/>
    <p:sldId id="262" r:id="rId6"/>
    <p:sldId id="274" r:id="rId7"/>
    <p:sldId id="276" r:id="rId8"/>
    <p:sldId id="275" r:id="rId9"/>
    <p:sldId id="271" r:id="rId10"/>
    <p:sldId id="272" r:id="rId11"/>
    <p:sldId id="273" r:id="rId12"/>
    <p:sldId id="283" r:id="rId13"/>
    <p:sldId id="281" r:id="rId14"/>
    <p:sldId id="270" r:id="rId15"/>
    <p:sldId id="279" r:id="rId16"/>
    <p:sldId id="280" r:id="rId17"/>
    <p:sldId id="277" r:id="rId18"/>
    <p:sldId id="278" r:id="rId19"/>
    <p:sldId id="282" r:id="rId20"/>
    <p:sldId id="288" r:id="rId21"/>
    <p:sldId id="289" r:id="rId22"/>
    <p:sldId id="256" r:id="rId23"/>
    <p:sldId id="257" r:id="rId24"/>
    <p:sldId id="265" r:id="rId25"/>
    <p:sldId id="267" r:id="rId26"/>
    <p:sldId id="268" r:id="rId27"/>
    <p:sldId id="269" r:id="rId28"/>
    <p:sldId id="258" r:id="rId29"/>
    <p:sldId id="264" r:id="rId30"/>
    <p:sldId id="291" r:id="rId31"/>
    <p:sldId id="290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5" autoAdjust="0"/>
    <p:restoredTop sz="71648" autoAdjust="0"/>
  </p:normalViewPr>
  <p:slideViewPr>
    <p:cSldViewPr>
      <p:cViewPr varScale="1">
        <p:scale>
          <a:sx n="78" d="100"/>
          <a:sy n="78" d="100"/>
        </p:scale>
        <p:origin x="202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D2187A1-3554-4932-A240-CAD0C0D8D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119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ntino_planispher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Modena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ndrik_Hondiu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tate_Library_of_New_South_Wales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Ships with water tight doors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85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techniques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8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“GIS</a:t>
            </a:r>
            <a:r>
              <a:rPr lang="en-US" baseline="0" dirty="0" smtClean="0"/>
              <a:t> Applications” where GIS professionals do spatial analysis and processing.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95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92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Honil</a:t>
            </a:r>
            <a:r>
              <a:rPr lang="en-US" dirty="0" smtClean="0"/>
              <a:t> </a:t>
            </a:r>
            <a:r>
              <a:rPr lang="en-US" dirty="0" err="1" smtClean="0"/>
              <a:t>Gangni</a:t>
            </a:r>
            <a:r>
              <a:rPr lang="en-US" dirty="0" smtClean="0"/>
              <a:t> </a:t>
            </a:r>
            <a:r>
              <a:rPr lang="en-US" dirty="0" err="1" smtClean="0"/>
              <a:t>Yeokdae</a:t>
            </a:r>
            <a:r>
              <a:rPr lang="en-US" dirty="0" smtClean="0"/>
              <a:t> </a:t>
            </a:r>
            <a:r>
              <a:rPr lang="en-US" dirty="0" err="1" smtClean="0"/>
              <a:t>Gukdo</a:t>
            </a:r>
            <a:r>
              <a:rPr lang="en-US" dirty="0" smtClean="0"/>
              <a:t> Ji Do ("Map of Integrated Lands and Regions of Historical Countries and Capitals."[1]), often abbreviated as </a:t>
            </a:r>
            <a:r>
              <a:rPr lang="en-US" dirty="0" err="1" smtClean="0"/>
              <a:t>Kangnido</a:t>
            </a:r>
            <a:r>
              <a:rPr lang="en-US" dirty="0" smtClean="0"/>
              <a:t>, is a world map created in Korea, produced by Yi Hoe and Kwon Kun in 1402.[2] – Wikipedia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Shows</a:t>
            </a:r>
            <a:r>
              <a:rPr lang="en-US" baseline="0" dirty="0" smtClean="0"/>
              <a:t> the tip of Africa before it was discovered by Vasco de Gama</a:t>
            </a:r>
          </a:p>
          <a:p>
            <a:r>
              <a:rPr lang="en-US" baseline="0" dirty="0" smtClean="0"/>
              <a:t>35 African place names, 100 names for European countries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38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18th century Persian Astrolabe, kept at The Whipple Museum of the History of Science in Cambridge, England.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6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effectLst/>
                <a:hlinkClick r:id="rId3" tooltip="Cantino planisphere"/>
              </a:rPr>
              <a:t>Cantino</a:t>
            </a:r>
            <a:r>
              <a:rPr lang="en-US" dirty="0" smtClean="0">
                <a:effectLst/>
                <a:hlinkClick r:id="rId3" tooltip="Cantino planisphere"/>
              </a:rPr>
              <a:t> </a:t>
            </a:r>
            <a:r>
              <a:rPr lang="en-US" dirty="0" err="1" smtClean="0">
                <a:effectLst/>
                <a:hlinkClick r:id="rId3" tooltip="Cantino planisphere"/>
              </a:rPr>
              <a:t>planisphere</a:t>
            </a:r>
            <a:r>
              <a:rPr lang="en-US" dirty="0" smtClean="0">
                <a:effectLst/>
              </a:rPr>
              <a:t>, 1502, </a:t>
            </a:r>
            <a:r>
              <a:rPr lang="en-US" dirty="0" err="1" smtClean="0">
                <a:effectLst/>
              </a:rPr>
              <a:t>Biblioteca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Estense</a:t>
            </a:r>
            <a:r>
              <a:rPr lang="en-US" dirty="0" smtClean="0">
                <a:effectLst/>
              </a:rPr>
              <a:t>, </a:t>
            </a:r>
            <a:r>
              <a:rPr lang="en-US" dirty="0" smtClean="0">
                <a:effectLst/>
                <a:hlinkClick r:id="rId4" tooltip="Modena"/>
              </a:rPr>
              <a:t>Modena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8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1580: Sir Francis Drake first </a:t>
            </a:r>
            <a:r>
              <a:rPr lang="en-US" dirty="0" err="1" smtClean="0"/>
              <a:t>capttain</a:t>
            </a:r>
            <a:r>
              <a:rPr lang="en-US" dirty="0" smtClean="0"/>
              <a:t> to </a:t>
            </a:r>
            <a:r>
              <a:rPr lang="en-US" dirty="0" err="1" smtClean="0"/>
              <a:t>currcumnagivate</a:t>
            </a:r>
            <a:r>
              <a:rPr lang="en-US" dirty="0" smtClean="0"/>
              <a:t> the world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44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>
                <a:effectLst/>
              </a:rPr>
              <a:t>Nova </a:t>
            </a:r>
            <a:r>
              <a:rPr lang="en-US" i="1" dirty="0" err="1" smtClean="0">
                <a:effectLst/>
              </a:rPr>
              <a:t>Totius</a:t>
            </a:r>
            <a:r>
              <a:rPr lang="en-US" i="1" dirty="0" smtClean="0">
                <a:effectLst/>
              </a:rPr>
              <a:t> </a:t>
            </a:r>
            <a:r>
              <a:rPr lang="en-US" i="1" dirty="0" err="1" smtClean="0">
                <a:effectLst/>
              </a:rPr>
              <a:t>Terrarum</a:t>
            </a:r>
            <a:r>
              <a:rPr lang="en-US" i="1" dirty="0" smtClean="0">
                <a:effectLst/>
              </a:rPr>
              <a:t> </a:t>
            </a:r>
            <a:r>
              <a:rPr lang="en-US" i="1" dirty="0" err="1" smtClean="0">
                <a:effectLst/>
              </a:rPr>
              <a:t>Orbis</a:t>
            </a:r>
            <a:r>
              <a:rPr lang="en-US" i="1" dirty="0" smtClean="0">
                <a:effectLst/>
              </a:rPr>
              <a:t> Tabula</a:t>
            </a:r>
            <a:r>
              <a:rPr lang="en-US" dirty="0" smtClean="0">
                <a:effectLst/>
              </a:rPr>
              <a:t> by </a:t>
            </a:r>
            <a:r>
              <a:rPr lang="en-US" dirty="0" smtClean="0">
                <a:effectLst/>
                <a:hlinkClick r:id="rId3" tooltip="Hendrik Hondius"/>
              </a:rPr>
              <a:t>Hendrik </a:t>
            </a:r>
            <a:r>
              <a:rPr lang="en-US" dirty="0" err="1" smtClean="0">
                <a:effectLst/>
                <a:hlinkClick r:id="rId3" tooltip="Hendrik Hondius"/>
              </a:rPr>
              <a:t>Hondius</a:t>
            </a:r>
            <a:r>
              <a:rPr lang="en-US" dirty="0" smtClean="0">
                <a:effectLst/>
              </a:rPr>
              <a:t>, 1630, </a:t>
            </a:r>
            <a:r>
              <a:rPr lang="en-US" dirty="0" smtClean="0">
                <a:effectLst/>
                <a:hlinkClick r:id="rId4" tooltip="State Library of New South Wales"/>
              </a:rPr>
              <a:t>State Library of New South Wales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22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1761 by Harrison's son and by the end of 10 weeks the clock was in error by less than 5 seconds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76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Sailed over 6000km</a:t>
            </a:r>
          </a:p>
          <a:p>
            <a:r>
              <a:rPr lang="en-US" dirty="0" smtClean="0"/>
              <a:t>Used stars, winds,</a:t>
            </a:r>
            <a:r>
              <a:rPr lang="en-US" baseline="0" dirty="0" smtClean="0"/>
              <a:t> currents, temperature, birds, flotsam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187A1-3554-4932-A240-CAD0C0D8DE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8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4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64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05650" y="274638"/>
            <a:ext cx="2038350" cy="6583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274638"/>
            <a:ext cx="5962650" cy="6583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1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97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40005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447800"/>
            <a:ext cx="40005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6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4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9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99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07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259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jan.ucc.nau.edu/~rcb7/namNm15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74638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447800"/>
            <a:ext cx="8153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8" descr="stckchrt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5" descr="macau-stone-ma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008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7" descr="img15walk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0080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9" descr="namNm15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2325"/>
            <a:ext cx="9906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1" descr="piri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9636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3" descr="ancient-greece-map-76145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0112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u="sng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ommons.wikimedia.org/w/index.php?curid=29127" TargetMode="Externa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o_Victoria_Museu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hyperlink" Target="https://en.wikipedia.org/wiki/Chile" TargetMode="External"/><Relationship Id="rId4" Type="http://schemas.openxmlformats.org/officeDocument/2006/relationships/hyperlink" Target="https://en.wikipedia.org/wiki/Punta_Arenas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curid=8547936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commons.wikimedia.org/w/index.php?curid=1106441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tinyurl.com/zttav6z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commons.wikimedia.org/w/index.php?curid=838405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Brief History of GIS</a:t>
            </a:r>
            <a:endParaRPr lang="en-US" dirty="0"/>
          </a:p>
        </p:txBody>
      </p:sp>
      <p:pic>
        <p:nvPicPr>
          <p:cNvPr id="4" name="Picture 2" descr="C:\Users\jg2345\Downloads\Baylonianma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04582"/>
            <a:ext cx="3958988" cy="53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3379"/>
            <a:ext cx="4648200" cy="387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0"/>
            <a:ext cx="7419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47800"/>
            <a:ext cx="5410200" cy="5410200"/>
          </a:xfrm>
        </p:spPr>
        <p:txBody>
          <a:bodyPr/>
          <a:lstStyle/>
          <a:p>
            <a:r>
              <a:rPr lang="en-US" dirty="0" smtClean="0"/>
              <a:t>1492: Columbus, miscalculated the circumference of the world and ran into San Salvador in the Bahamas</a:t>
            </a:r>
          </a:p>
          <a:p>
            <a:r>
              <a:rPr lang="en-US" dirty="0" smtClean="0"/>
              <a:t>1498: Vasco da Gama, first European to reach India by sea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-1137"/>
            <a:ext cx="2752299" cy="334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0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Coastal Navigation: Follow the coast!</a:t>
            </a:r>
          </a:p>
          <a:p>
            <a:pPr lvl="1"/>
            <a:r>
              <a:rPr lang="en-US" dirty="0" smtClean="0"/>
              <a:t>Dead reckoning in fog or at night</a:t>
            </a:r>
          </a:p>
          <a:p>
            <a:r>
              <a:rPr lang="en-US" dirty="0" smtClean="0"/>
              <a:t>Open Water Navigation:</a:t>
            </a:r>
          </a:p>
          <a:p>
            <a:pPr lvl="1"/>
            <a:r>
              <a:rPr lang="en-US" dirty="0" smtClean="0"/>
              <a:t>To find Latitude:</a:t>
            </a:r>
          </a:p>
          <a:p>
            <a:pPr lvl="2"/>
            <a:r>
              <a:rPr lang="en-US" dirty="0" smtClean="0"/>
              <a:t>Day of the year</a:t>
            </a:r>
          </a:p>
          <a:p>
            <a:pPr lvl="2"/>
            <a:r>
              <a:rPr lang="en-US" dirty="0" smtClean="0"/>
              <a:t>Angle to the sun at its highest point</a:t>
            </a:r>
          </a:p>
          <a:p>
            <a:pPr lvl="1"/>
            <a:r>
              <a:rPr lang="en-US" dirty="0" smtClean="0"/>
              <a:t>To find Longitude:</a:t>
            </a:r>
          </a:p>
          <a:p>
            <a:pPr lvl="2"/>
            <a:r>
              <a:rPr lang="en-US" dirty="0" smtClean="0"/>
              <a:t>Need accurate time</a:t>
            </a:r>
          </a:p>
          <a:p>
            <a:pPr lvl="2"/>
            <a:r>
              <a:rPr lang="en-US" dirty="0" smtClean="0"/>
              <a:t>Accuracy:</a:t>
            </a:r>
          </a:p>
          <a:p>
            <a:pPr lvl="3"/>
            <a:r>
              <a:rPr lang="en-US" dirty="0" smtClean="0"/>
              <a:t>1 minute off=27km</a:t>
            </a:r>
          </a:p>
          <a:p>
            <a:pPr lvl="3"/>
            <a:r>
              <a:rPr lang="en-US" dirty="0" smtClean="0"/>
              <a:t>1 second off=0.46km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4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648200" cy="3124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634302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888"/>
            <a:ext cx="2514600" cy="1143000"/>
          </a:xfrm>
        </p:spPr>
        <p:txBody>
          <a:bodyPr/>
          <a:lstStyle/>
          <a:p>
            <a:r>
              <a:rPr lang="en-US" dirty="0" smtClean="0"/>
              <a:t>Angle to the </a:t>
            </a:r>
            <a:r>
              <a:rPr lang="en-US" dirty="0"/>
              <a:t>S</a:t>
            </a:r>
            <a:r>
              <a:rPr lang="en-US" dirty="0" smtClean="0"/>
              <a:t>un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566" y="0"/>
            <a:ext cx="465843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3324" y="7526"/>
            <a:ext cx="4802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Andrew Dunn: </a:t>
            </a:r>
            <a:r>
              <a:rPr lang="en-US" sz="1400" dirty="0">
                <a:hlinkClick r:id="rId5"/>
              </a:rPr>
              <a:t>Whipple Museum of the History of </a:t>
            </a:r>
            <a:r>
              <a:rPr lang="en-US" sz="1400" dirty="0" smtClean="0">
                <a:hlinkClick r:id="rId5"/>
              </a:rPr>
              <a:t>Science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54296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Wikipedia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71135" y="4267200"/>
            <a:ext cx="3672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18th century Persian Astrolabe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26497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Modern sextant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04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Cantino</a:t>
            </a:r>
            <a:r>
              <a:rPr lang="en-US" dirty="0"/>
              <a:t> </a:t>
            </a:r>
            <a:r>
              <a:rPr lang="en-US" dirty="0" err="1" smtClean="0"/>
              <a:t>planisphere</a:t>
            </a:r>
            <a:r>
              <a:rPr lang="en-US" dirty="0" smtClean="0"/>
              <a:t>, 1502</a:t>
            </a:r>
            <a:endParaRPr lang="en-US" dirty="0"/>
          </a:p>
        </p:txBody>
      </p:sp>
      <p:pic>
        <p:nvPicPr>
          <p:cNvPr id="7170" name="Picture 2" descr="https://upload.wikimedia.org/wikipedia/commons/f/fc/Cantino_Planisph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94" y="2590800"/>
            <a:ext cx="913380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22521"/>
            <a:ext cx="8153400" cy="1143000"/>
          </a:xfrm>
        </p:spPr>
        <p:txBody>
          <a:bodyPr/>
          <a:lstStyle/>
          <a:p>
            <a:r>
              <a:rPr lang="en-US" dirty="0"/>
              <a:t>1522: Ferdinand </a:t>
            </a:r>
            <a:r>
              <a:rPr lang="en-US" dirty="0" smtClean="0"/>
              <a:t>Magellan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5" y="3819744"/>
            <a:ext cx="4553555" cy="303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53200"/>
            <a:ext cx="248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\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34282" y="5934669"/>
            <a:ext cx="2757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hlinkClick r:id="rId3" tooltip="Nao Victoria Museum"/>
              </a:rPr>
              <a:t>Repoduction</a:t>
            </a:r>
            <a:r>
              <a:rPr lang="en-US" dirty="0" smtClean="0">
                <a:hlinkClick r:id="rId3" tooltip="Nao Victoria Museum"/>
              </a:rPr>
              <a:t> in  Nao </a:t>
            </a:r>
            <a:r>
              <a:rPr lang="en-US" dirty="0">
                <a:hlinkClick r:id="rId3" tooltip="Nao Victoria Museum"/>
              </a:rPr>
              <a:t>Victoria Museum</a:t>
            </a:r>
            <a:r>
              <a:rPr lang="en-US" dirty="0"/>
              <a:t>, </a:t>
            </a:r>
            <a:r>
              <a:rPr lang="en-US" dirty="0">
                <a:hlinkClick r:id="rId4" tooltip="Punta Arenas"/>
              </a:rPr>
              <a:t>Punta Arenas</a:t>
            </a:r>
            <a:r>
              <a:rPr lang="en-US" dirty="0"/>
              <a:t>, </a:t>
            </a:r>
            <a:r>
              <a:rPr lang="en-US" dirty="0">
                <a:hlinkClick r:id="rId5" tooltip="Chile"/>
              </a:rPr>
              <a:t>Chile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507033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Juanmatassi</a:t>
            </a:r>
            <a:r>
              <a:rPr lang="en-US" dirty="0"/>
              <a:t> - Own 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795" y="1285993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Victoria, first ship to circumnavigate the earth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514" y="1285993"/>
            <a:ext cx="5635289" cy="343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Juan </a:t>
            </a:r>
            <a:r>
              <a:rPr lang="en-US" dirty="0" err="1"/>
              <a:t>Sebastián</a:t>
            </a:r>
            <a:r>
              <a:rPr lang="en-US" dirty="0"/>
              <a:t> Elcano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 voyage in the Victoria</a:t>
            </a:r>
            <a:endParaRPr lang="en-US" dirty="0"/>
          </a:p>
        </p:txBody>
      </p:sp>
      <p:pic>
        <p:nvPicPr>
          <p:cNvPr id="17410" name="Picture 2" descr="https://upload.wikimedia.org/wikipedia/commons/thumb/a/ab/Magellan_Elcano_Circumnavigation-en.svg/1920px-Magellan_Elcano_Circumnavigation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04667"/>
            <a:ext cx="9144001" cy="4639057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38212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 Francis Drake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89262" y="1295400"/>
            <a:ext cx="4419600" cy="1551529"/>
          </a:xfrm>
        </p:spPr>
        <p:txBody>
          <a:bodyPr/>
          <a:lstStyle/>
          <a:p>
            <a:r>
              <a:rPr lang="en-US" dirty="0" smtClean="0"/>
              <a:t>First captain to circumnavigate</a:t>
            </a:r>
          </a:p>
          <a:p>
            <a:r>
              <a:rPr lang="en-US" dirty="0" smtClean="0"/>
              <a:t>1580s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99329"/>
            <a:ext cx="9223918" cy="38586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83" y="228600"/>
            <a:ext cx="3610117" cy="277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36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1630 Map of the World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60" y="1447800"/>
            <a:ext cx="7615249" cy="535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5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8001000" cy="1143000"/>
          </a:xfrm>
        </p:spPr>
        <p:txBody>
          <a:bodyPr/>
          <a:lstStyle/>
          <a:p>
            <a:r>
              <a:rPr lang="en-US" dirty="0" smtClean="0"/>
              <a:t>Harrison’s Chronometer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1447800"/>
            <a:ext cx="3657600" cy="5410200"/>
          </a:xfrm>
        </p:spPr>
        <p:txBody>
          <a:bodyPr/>
          <a:lstStyle/>
          <a:p>
            <a:r>
              <a:rPr lang="en-US" dirty="0" smtClean="0"/>
              <a:t>Lost &lt;5 seconds in 10 weeks</a:t>
            </a:r>
          </a:p>
          <a:p>
            <a:r>
              <a:rPr lang="en-US" dirty="0" smtClean="0"/>
              <a:t>1761 A.D.</a:t>
            </a:r>
            <a:endParaRPr lang="en-US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292423" cy="5497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6488668"/>
            <a:ext cx="353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</a:t>
            </a:r>
            <a:r>
              <a:rPr lang="en-US" dirty="0" smtClean="0">
                <a:solidFill>
                  <a:schemeClr val="bg1"/>
                </a:solidFill>
              </a:rPr>
              <a:t>www.antiques-marine.com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5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8,500 </a:t>
            </a:r>
            <a:r>
              <a:rPr lang="en-US" dirty="0" smtClean="0"/>
              <a:t>Year Old Map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Drawing of a volcano and a map from Turkey in stone.</a:t>
            </a:r>
          </a:p>
          <a:p>
            <a:r>
              <a:rPr lang="en-US" dirty="0" smtClean="0"/>
              <a:t>Rendering </a:t>
            </a:r>
            <a:r>
              <a:rPr lang="en-US" dirty="0"/>
              <a:t>of map by artist John </a:t>
            </a:r>
            <a:r>
              <a:rPr lang="en-US" dirty="0" err="1" smtClean="0"/>
              <a:t>Swogger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" y="3636813"/>
            <a:ext cx="9133764" cy="3250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0569" y="3636813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Smithsonian.com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8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Polynesian Navigation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1300 and 900 BC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93700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51964"/>
            <a:ext cx="4506036" cy="450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87810" y="645895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 </a:t>
            </a:r>
            <a:r>
              <a:rPr lang="en-US" dirty="0" err="1" smtClean="0">
                <a:hlinkClick r:id="rId5"/>
              </a:rPr>
              <a:t>Gringer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Mau </a:t>
            </a:r>
            <a:r>
              <a:rPr lang="en-US" dirty="0" err="1" smtClean="0"/>
              <a:t>Piailug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991" y="1236976"/>
            <a:ext cx="8153400" cy="5410200"/>
          </a:xfrm>
        </p:spPr>
        <p:txBody>
          <a:bodyPr/>
          <a:lstStyle/>
          <a:p>
            <a:r>
              <a:rPr lang="en-US" dirty="0" smtClean="0"/>
              <a:t>Sailed the Polynesian Triangle from 1976-1995 using traditional navigation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89" y="2767584"/>
            <a:ext cx="4788481" cy="409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61335" y="64886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Newport-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2457450"/>
            <a:ext cx="3810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85" y="6514089"/>
            <a:ext cx="3057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Maiden </a:t>
            </a:r>
            <a:r>
              <a:rPr lang="en-US" dirty="0">
                <a:solidFill>
                  <a:schemeClr val="bg1"/>
                </a:solidFill>
              </a:rPr>
              <a:t>Voyage </a:t>
            </a:r>
            <a:r>
              <a:rPr lang="en-US" dirty="0" smtClean="0">
                <a:solidFill>
                  <a:schemeClr val="bg1"/>
                </a:solidFill>
              </a:rPr>
              <a:t>Productions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6853" y="2398252"/>
            <a:ext cx="286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Compass for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Snow’s 1854 Cholera Map</a:t>
            </a:r>
            <a:endParaRPr lang="en-US" dirty="0"/>
          </a:p>
        </p:txBody>
      </p:sp>
      <p:pic>
        <p:nvPicPr>
          <p:cNvPr id="1029" name="Picture 5" descr="https://upload.wikimedia.org/wikipedia/commons/c/c7/Snow-choler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5038725" cy="49253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1" y="6324600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E. W. Gilbert's version (1958) of John Snow's 1855 map of the </a:t>
            </a:r>
            <a:r>
              <a:rPr lang="en-US" sz="1200" dirty="0" err="1"/>
              <a:t>Soho</a:t>
            </a:r>
            <a:r>
              <a:rPr lang="en-US" sz="1200" dirty="0"/>
              <a:t> cholera outbreak showing the clusters of cholera cases in the London epidemic of 1854</a:t>
            </a:r>
          </a:p>
        </p:txBody>
      </p:sp>
    </p:spTree>
    <p:extLst>
      <p:ext uri="{BB962C8B-B14F-4D97-AF65-F5344CB8AC3E}">
        <p14:creationId xmlns:p14="http://schemas.microsoft.com/office/powerpoint/2010/main" val="310659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5" descr="https://upload.wikimedia.org/wikipedia/commons/c/c7/Snow-cholera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591"/>
            <a:ext cx="6919893" cy="6764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115449" y="2925745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Photozincography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0600" y="1447800"/>
            <a:ext cx="4800600" cy="5410200"/>
          </a:xfrm>
        </p:spPr>
        <p:txBody>
          <a:bodyPr/>
          <a:lstStyle/>
          <a:p>
            <a:r>
              <a:rPr lang="en-US" dirty="0" smtClean="0"/>
              <a:t>Method to create negatives on glass</a:t>
            </a:r>
          </a:p>
          <a:p>
            <a:r>
              <a:rPr lang="en-US" dirty="0" smtClean="0"/>
              <a:t>First used to create Ordnance Survey of Great Britain, 1850s</a:t>
            </a:r>
          </a:p>
          <a:p>
            <a:r>
              <a:rPr lang="en-US" dirty="0" smtClean="0"/>
              <a:t>Developed by Sir Henry James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9538"/>
            <a:ext cx="3516573" cy="50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3113" y="836208"/>
            <a:ext cx="3510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1865 map showing the photography building and the Ordnance Survey offices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649484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324955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1970s: </a:t>
            </a:r>
            <a:r>
              <a:rPr lang="en-US" dirty="0"/>
              <a:t>Public Domain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 70 different “GIS Software Packages”</a:t>
            </a:r>
          </a:p>
          <a:p>
            <a:r>
              <a:rPr lang="en-US" dirty="0" smtClean="0"/>
              <a:t>1977: MOSS: Map Overlay and Statistical System</a:t>
            </a:r>
          </a:p>
          <a:p>
            <a:pPr lvl="1"/>
            <a:r>
              <a:rPr lang="en-US" dirty="0"/>
              <a:t>US Fish and Wildlife Service </a:t>
            </a:r>
            <a:endParaRPr lang="en-US" dirty="0" smtClean="0"/>
          </a:p>
          <a:p>
            <a:pPr lvl="1"/>
            <a:r>
              <a:rPr lang="en-US" dirty="0" smtClean="0"/>
              <a:t>Command line</a:t>
            </a:r>
          </a:p>
          <a:p>
            <a:r>
              <a:rPr lang="en-US" dirty="0" smtClean="0"/>
              <a:t>1982: GRASS GIS</a:t>
            </a:r>
          </a:p>
          <a:p>
            <a:pPr lvl="1"/>
            <a:r>
              <a:rPr lang="en-US" dirty="0" smtClean="0"/>
              <a:t>U.S. Army</a:t>
            </a:r>
          </a:p>
          <a:p>
            <a:pPr lvl="1"/>
            <a:r>
              <a:rPr lang="en-US" dirty="0" smtClean="0"/>
              <a:t>Command line or GUI</a:t>
            </a:r>
          </a:p>
          <a:p>
            <a:pPr lvl="1"/>
            <a:r>
              <a:rPr lang="en-US" dirty="0" smtClean="0"/>
              <a:t>“Plugged into QGIS”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48824" y="649464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429436"/>
            <a:ext cx="1894764" cy="19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1980s: Commercial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M&amp;S Computing (Intergraph): CAD </a:t>
            </a:r>
          </a:p>
          <a:p>
            <a:r>
              <a:rPr lang="en-US" dirty="0"/>
              <a:t>Environmental Systems Research Institute (</a:t>
            </a:r>
            <a:r>
              <a:rPr lang="en-US" dirty="0" smtClean="0"/>
              <a:t>ESRI)</a:t>
            </a:r>
          </a:p>
          <a:p>
            <a:r>
              <a:rPr lang="en-US" dirty="0" smtClean="0"/>
              <a:t>CARIS </a:t>
            </a:r>
            <a:r>
              <a:rPr lang="en-US" dirty="0"/>
              <a:t>(Computer Aided Resource Information </a:t>
            </a:r>
            <a:r>
              <a:rPr lang="en-US" dirty="0" smtClean="0"/>
              <a:t>System)</a:t>
            </a:r>
          </a:p>
          <a:p>
            <a:r>
              <a:rPr lang="en-US" dirty="0" smtClean="0"/>
              <a:t>MapInfo </a:t>
            </a:r>
            <a:r>
              <a:rPr lang="en-US" dirty="0"/>
              <a:t>Corporation </a:t>
            </a:r>
            <a:endParaRPr lang="en-US" dirty="0" smtClean="0"/>
          </a:p>
          <a:p>
            <a:r>
              <a:rPr lang="en-US" dirty="0" smtClean="0"/>
              <a:t>ERDAS </a:t>
            </a:r>
            <a:r>
              <a:rPr lang="en-US" dirty="0"/>
              <a:t>(Earth Resource Data Analysis System)</a:t>
            </a:r>
          </a:p>
        </p:txBody>
      </p:sp>
    </p:spTree>
    <p:extLst>
      <p:ext uri="{BB962C8B-B14F-4D97-AF65-F5344CB8AC3E}">
        <p14:creationId xmlns:p14="http://schemas.microsoft.com/office/powerpoint/2010/main" val="40486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hundreds of “GIS Software Packages”</a:t>
            </a:r>
          </a:p>
          <a:p>
            <a:pPr lvl="1"/>
            <a:r>
              <a:rPr lang="en-US" dirty="0" smtClean="0"/>
              <a:t>ArcGIS dominates in the US</a:t>
            </a:r>
          </a:p>
          <a:p>
            <a:pPr lvl="1"/>
            <a:r>
              <a:rPr lang="en-US" dirty="0" smtClean="0"/>
              <a:t>QGIS dominates oversees</a:t>
            </a:r>
          </a:p>
          <a:p>
            <a:pPr lvl="1"/>
            <a:r>
              <a:rPr lang="en-US" dirty="0" smtClean="0"/>
              <a:t>This really misses that GIS is “going horizontal” and is now integrated into a huge number of computer systems without a “GIS Application”</a:t>
            </a:r>
          </a:p>
          <a:p>
            <a:pPr lvl="1"/>
            <a:r>
              <a:rPr lang="en-US" dirty="0"/>
              <a:t>Check out</a:t>
            </a:r>
            <a:r>
              <a:rPr lang="en-US" dirty="0" smtClean="0"/>
              <a:t>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tinyurl.com/zttav6z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4555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“GIS” First Used by Tomlinson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"geographic information system" </a:t>
            </a:r>
            <a:endParaRPr lang="en-US" dirty="0" smtClean="0"/>
          </a:p>
          <a:p>
            <a:pPr lvl="1"/>
            <a:r>
              <a:rPr lang="en-US" dirty="0" smtClean="0"/>
              <a:t>Roger </a:t>
            </a:r>
            <a:r>
              <a:rPr lang="en-US" dirty="0"/>
              <a:t>Tomlinson in </a:t>
            </a:r>
            <a:r>
              <a:rPr lang="en-US" dirty="0" smtClean="0"/>
              <a:t>1968 </a:t>
            </a:r>
            <a:r>
              <a:rPr lang="en-US" dirty="0"/>
              <a:t>in his paper "A Geographic Information System for Regional Planning</a:t>
            </a:r>
            <a:r>
              <a:rPr lang="en-US" dirty="0" smtClean="0"/>
              <a:t>".</a:t>
            </a:r>
          </a:p>
          <a:p>
            <a:pPr lvl="1"/>
            <a:r>
              <a:rPr lang="en-US" dirty="0" smtClean="0"/>
              <a:t>"</a:t>
            </a:r>
            <a:r>
              <a:rPr lang="en-US" dirty="0"/>
              <a:t>father of GIS</a:t>
            </a:r>
            <a:r>
              <a:rPr lang="en-US" dirty="0" smtClean="0"/>
              <a:t>".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30" y="3124201"/>
            <a:ext cx="333917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4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Waldo Tobler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Law of Geography:</a:t>
            </a:r>
          </a:p>
          <a:p>
            <a:pPr lvl="1"/>
            <a:r>
              <a:rPr lang="en-US" dirty="0"/>
              <a:t>"everything is related to everything else, but near things are more related than distant things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Professor at UCSB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56560"/>
            <a:ext cx="3048000" cy="390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8048" y="5934670"/>
            <a:ext cx="5091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Tobler W., (1970) "A computer movie simulating urban growth in the Detroit region". Economic Geography, 46(2): 234-240.</a:t>
            </a:r>
          </a:p>
        </p:txBody>
      </p:sp>
    </p:spTree>
    <p:extLst>
      <p:ext uri="{BB962C8B-B14F-4D97-AF65-F5344CB8AC3E}">
        <p14:creationId xmlns:p14="http://schemas.microsoft.com/office/powerpoint/2010/main" val="391624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g2345\Downloads\Baylonianma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4325940" cy="587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Oldest Maps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600" y="1447800"/>
            <a:ext cx="3581400" cy="5410200"/>
          </a:xfrm>
        </p:spPr>
        <p:txBody>
          <a:bodyPr/>
          <a:lstStyle/>
          <a:p>
            <a:r>
              <a:rPr lang="en-US" dirty="0"/>
              <a:t>Babylonian Map of the World</a:t>
            </a:r>
            <a:br>
              <a:rPr lang="en-US" dirty="0"/>
            </a:b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century B.C.</a:t>
            </a:r>
          </a:p>
        </p:txBody>
      </p:sp>
    </p:spTree>
    <p:extLst>
      <p:ext uri="{BB962C8B-B14F-4D97-AF65-F5344CB8AC3E}">
        <p14:creationId xmlns:p14="http://schemas.microsoft.com/office/powerpoint/2010/main" val="902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4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Photozincography</a:t>
            </a:r>
            <a:r>
              <a:rPr lang="en-US" dirty="0" smtClean="0"/>
              <a:t> Building</a:t>
            </a:r>
            <a:endParaRPr lang="en-US" dirty="0"/>
          </a:p>
        </p:txBody>
      </p:sp>
      <p:pic>
        <p:nvPicPr>
          <p:cNvPr id="2050" name="Picture 2" descr="C:\Users\jg2345\AppData\Local\Microsoft\Windows\Temporary Internet Files\Content.IE5\L9OTKN1P\Photographybuildingwith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" y="2333795"/>
            <a:ext cx="9144000" cy="451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48" y="6480707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photozincography</a:t>
            </a:r>
            <a:r>
              <a:rPr lang="en-US" dirty="0"/>
              <a:t> </a:t>
            </a:r>
            <a:r>
              <a:rPr lang="en-US" dirty="0" smtClean="0"/>
              <a:t>building, 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Anaximander’s Map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42008"/>
            <a:ext cx="5667114" cy="55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68522" y="6488667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Anaximander (c. 610 – 546 BCE)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4774" y="64886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Wikipedia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Ptolemy's world </a:t>
            </a:r>
            <a:r>
              <a:rPr lang="en-US" dirty="0" smtClean="0"/>
              <a:t>map, 150 A.D.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599"/>
            <a:ext cx="7162800" cy="506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0" y="64886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2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1000 A.D.: Vikings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76197" y="6531802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By David </a:t>
            </a:r>
            <a:r>
              <a:rPr lang="en-US" dirty="0" err="1">
                <a:hlinkClick r:id="rId2"/>
              </a:rPr>
              <a:t>Trochos</a:t>
            </a:r>
            <a:r>
              <a:rPr lang="en-US" dirty="0">
                <a:hlinkClick r:id="rId2"/>
              </a:rPr>
              <a:t> </a:t>
            </a:r>
            <a:endParaRPr lang="en-US" dirty="0"/>
          </a:p>
        </p:txBody>
      </p:sp>
      <p:pic>
        <p:nvPicPr>
          <p:cNvPr id="11267" name="Picture 3" descr="C:\Users\jg2345\AppData\Local\Microsoft\Windows\Temporary Internet Files\Content.IE5\1DX4NKL8\Norse-worl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9662"/>
            <a:ext cx="4681754" cy="45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4" y="1831711"/>
            <a:ext cx="4343400" cy="506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88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Viking Technology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62200" y="7467600"/>
            <a:ext cx="1042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ArniEin</a:t>
            </a:r>
            <a:r>
              <a:rPr lang="en-US" dirty="0"/>
              <a:t> - Own work, CC BY-SA 3.0, https://commons.wikimedia.org/w/index.php?curid=12518599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4187"/>
            <a:ext cx="4876800" cy="44671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6325" y="6488668"/>
            <a:ext cx="2322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Viking Sun Compass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422916"/>
            <a:ext cx="4495800" cy="36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03758" y="10535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Sunstone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3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60" y="1219200"/>
            <a:ext cx="2867091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Chinese Travel to Africa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116" y="1219200"/>
            <a:ext cx="5297244" cy="5410200"/>
          </a:xfrm>
        </p:spPr>
        <p:txBody>
          <a:bodyPr/>
          <a:lstStyle/>
          <a:p>
            <a:r>
              <a:rPr lang="en-US" dirty="0" smtClean="0"/>
              <a:t>Trade with Africa, India, and Arabia from at least 700s.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19400"/>
            <a:ext cx="5950996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9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Yi </a:t>
            </a:r>
            <a:r>
              <a:rPr lang="en-US" dirty="0"/>
              <a:t>Hoe and Kwon Kun </a:t>
            </a:r>
            <a:r>
              <a:rPr lang="en-US" dirty="0" smtClean="0"/>
              <a:t>1402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705600" cy="540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3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7223</TotalTime>
  <Words>802</Words>
  <Application>Microsoft Office PowerPoint</Application>
  <PresentationFormat>On-screen Show (4:3)</PresentationFormat>
  <Paragraphs>133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Arial</vt:lpstr>
      <vt:lpstr>Default Design</vt:lpstr>
      <vt:lpstr>A Brief History of GIS</vt:lpstr>
      <vt:lpstr>8,500 Year Old Map</vt:lpstr>
      <vt:lpstr>Oldest Maps</vt:lpstr>
      <vt:lpstr>Anaximander’s Map</vt:lpstr>
      <vt:lpstr>Ptolemy's world map, 150 A.D.</vt:lpstr>
      <vt:lpstr>1000 A.D.: Vikings</vt:lpstr>
      <vt:lpstr>Viking Technology</vt:lpstr>
      <vt:lpstr>Chinese Travel to Africa</vt:lpstr>
      <vt:lpstr>Yi Hoe and Kwon Kun 1402</vt:lpstr>
      <vt:lpstr>PowerPoint Presentation</vt:lpstr>
      <vt:lpstr>Discoveries</vt:lpstr>
      <vt:lpstr>Two Approaches</vt:lpstr>
      <vt:lpstr>Angle to the Sun</vt:lpstr>
      <vt:lpstr>Cantino planisphere, 1502</vt:lpstr>
      <vt:lpstr>1522: Ferdinand Magellan</vt:lpstr>
      <vt:lpstr>Juan Sebastián Elcano</vt:lpstr>
      <vt:lpstr>Sir Francis Drake</vt:lpstr>
      <vt:lpstr>1630 Map of the World</vt:lpstr>
      <vt:lpstr>Harrison’s Chronometer</vt:lpstr>
      <vt:lpstr>Polynesian Navigation</vt:lpstr>
      <vt:lpstr>Mau Piailug</vt:lpstr>
      <vt:lpstr>John Snow’s 1854 Cholera Map</vt:lpstr>
      <vt:lpstr>PowerPoint Presentation</vt:lpstr>
      <vt:lpstr>Photozincography</vt:lpstr>
      <vt:lpstr>Late 1970s: Public Domain </vt:lpstr>
      <vt:lpstr>1980s: Commercial</vt:lpstr>
      <vt:lpstr>Today</vt:lpstr>
      <vt:lpstr>“GIS” First Used by Tomlinson</vt:lpstr>
      <vt:lpstr>Waldo Tobler</vt:lpstr>
      <vt:lpstr>Additional Slides</vt:lpstr>
      <vt:lpstr>Photozincography Building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 322: Introduction to Geographic Information Systems</dc:title>
  <dc:creator>jimg</dc:creator>
  <cp:lastModifiedBy>jg2345</cp:lastModifiedBy>
  <cp:revision>101</cp:revision>
  <dcterms:created xsi:type="dcterms:W3CDTF">2008-05-04T17:53:48Z</dcterms:created>
  <dcterms:modified xsi:type="dcterms:W3CDTF">2016-12-04T18:26:07Z</dcterms:modified>
</cp:coreProperties>
</file>